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6" d="100"/>
          <a:sy n="76" d="100"/>
        </p:scale>
        <p:origin x="29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896F0-C03C-866A-8238-7BF2442A3D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0CC945-C917-29F3-1233-B84E1187BB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E643F7-2A77-66B0-87F8-0565011806AE}"/>
              </a:ext>
            </a:extLst>
          </p:cNvPr>
          <p:cNvSpPr>
            <a:spLocks noGrp="1"/>
          </p:cNvSpPr>
          <p:nvPr>
            <p:ph type="dt" sz="half" idx="10"/>
          </p:nvPr>
        </p:nvSpPr>
        <p:spPr/>
        <p:txBody>
          <a:bodyPr/>
          <a:lstStyle/>
          <a:p>
            <a:fld id="{273B85DE-D40C-4630-A720-C37A84A1322A}" type="datetimeFigureOut">
              <a:rPr lang="en-US" smtClean="0"/>
              <a:t>11/28/2023</a:t>
            </a:fld>
            <a:endParaRPr lang="en-US"/>
          </a:p>
        </p:txBody>
      </p:sp>
      <p:sp>
        <p:nvSpPr>
          <p:cNvPr id="5" name="Footer Placeholder 4">
            <a:extLst>
              <a:ext uri="{FF2B5EF4-FFF2-40B4-BE49-F238E27FC236}">
                <a16:creationId xmlns:a16="http://schemas.microsoft.com/office/drawing/2014/main" id="{D477588C-8970-8F05-E27F-853657E21E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86E8A-286F-05DC-34A0-3709BD7430CB}"/>
              </a:ext>
            </a:extLst>
          </p:cNvPr>
          <p:cNvSpPr>
            <a:spLocks noGrp="1"/>
          </p:cNvSpPr>
          <p:nvPr>
            <p:ph type="sldNum" sz="quarter" idx="12"/>
          </p:nvPr>
        </p:nvSpPr>
        <p:spPr/>
        <p:txBody>
          <a:bodyPr/>
          <a:lstStyle/>
          <a:p>
            <a:fld id="{0382F775-FD14-485F-90F8-7EFEA7B49F6A}" type="slidenum">
              <a:rPr lang="en-US" smtClean="0"/>
              <a:t>‹#›</a:t>
            </a:fld>
            <a:endParaRPr lang="en-US"/>
          </a:p>
        </p:txBody>
      </p:sp>
    </p:spTree>
    <p:extLst>
      <p:ext uri="{BB962C8B-B14F-4D97-AF65-F5344CB8AC3E}">
        <p14:creationId xmlns:p14="http://schemas.microsoft.com/office/powerpoint/2010/main" val="454625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77489-2442-90DB-5F33-B97D8D9E24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4CD222-499F-4DFD-D0BF-8B97004FE8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570A3A-91BF-871D-8091-72A54FE5F0CE}"/>
              </a:ext>
            </a:extLst>
          </p:cNvPr>
          <p:cNvSpPr>
            <a:spLocks noGrp="1"/>
          </p:cNvSpPr>
          <p:nvPr>
            <p:ph type="dt" sz="half" idx="10"/>
          </p:nvPr>
        </p:nvSpPr>
        <p:spPr/>
        <p:txBody>
          <a:bodyPr/>
          <a:lstStyle/>
          <a:p>
            <a:fld id="{273B85DE-D40C-4630-A720-C37A84A1322A}" type="datetimeFigureOut">
              <a:rPr lang="en-US" smtClean="0"/>
              <a:t>11/28/2023</a:t>
            </a:fld>
            <a:endParaRPr lang="en-US"/>
          </a:p>
        </p:txBody>
      </p:sp>
      <p:sp>
        <p:nvSpPr>
          <p:cNvPr id="5" name="Footer Placeholder 4">
            <a:extLst>
              <a:ext uri="{FF2B5EF4-FFF2-40B4-BE49-F238E27FC236}">
                <a16:creationId xmlns:a16="http://schemas.microsoft.com/office/drawing/2014/main" id="{74CBA39A-D7BF-D8BA-704A-BBCCE50B7A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6AD356-22F5-47DB-6027-5A55A7BEEC21}"/>
              </a:ext>
            </a:extLst>
          </p:cNvPr>
          <p:cNvSpPr>
            <a:spLocks noGrp="1"/>
          </p:cNvSpPr>
          <p:nvPr>
            <p:ph type="sldNum" sz="quarter" idx="12"/>
          </p:nvPr>
        </p:nvSpPr>
        <p:spPr/>
        <p:txBody>
          <a:bodyPr/>
          <a:lstStyle/>
          <a:p>
            <a:fld id="{0382F775-FD14-485F-90F8-7EFEA7B49F6A}" type="slidenum">
              <a:rPr lang="en-US" smtClean="0"/>
              <a:t>‹#›</a:t>
            </a:fld>
            <a:endParaRPr lang="en-US"/>
          </a:p>
        </p:txBody>
      </p:sp>
    </p:spTree>
    <p:extLst>
      <p:ext uri="{BB962C8B-B14F-4D97-AF65-F5344CB8AC3E}">
        <p14:creationId xmlns:p14="http://schemas.microsoft.com/office/powerpoint/2010/main" val="138595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0D2909-C808-5CB2-0258-6DEE1A388A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D0FA8B-1D02-F6BA-C782-10B88A4A17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BF48-1C55-1779-8F8C-F763BFB3A0AA}"/>
              </a:ext>
            </a:extLst>
          </p:cNvPr>
          <p:cNvSpPr>
            <a:spLocks noGrp="1"/>
          </p:cNvSpPr>
          <p:nvPr>
            <p:ph type="dt" sz="half" idx="10"/>
          </p:nvPr>
        </p:nvSpPr>
        <p:spPr/>
        <p:txBody>
          <a:bodyPr/>
          <a:lstStyle/>
          <a:p>
            <a:fld id="{273B85DE-D40C-4630-A720-C37A84A1322A}" type="datetimeFigureOut">
              <a:rPr lang="en-US" smtClean="0"/>
              <a:t>11/28/2023</a:t>
            </a:fld>
            <a:endParaRPr lang="en-US"/>
          </a:p>
        </p:txBody>
      </p:sp>
      <p:sp>
        <p:nvSpPr>
          <p:cNvPr id="5" name="Footer Placeholder 4">
            <a:extLst>
              <a:ext uri="{FF2B5EF4-FFF2-40B4-BE49-F238E27FC236}">
                <a16:creationId xmlns:a16="http://schemas.microsoft.com/office/drawing/2014/main" id="{31295BD8-1E49-B93F-D0DF-C0CCDAE229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3C22B0-A295-58A5-1F59-0994E2F17128}"/>
              </a:ext>
            </a:extLst>
          </p:cNvPr>
          <p:cNvSpPr>
            <a:spLocks noGrp="1"/>
          </p:cNvSpPr>
          <p:nvPr>
            <p:ph type="sldNum" sz="quarter" idx="12"/>
          </p:nvPr>
        </p:nvSpPr>
        <p:spPr/>
        <p:txBody>
          <a:bodyPr/>
          <a:lstStyle/>
          <a:p>
            <a:fld id="{0382F775-FD14-485F-90F8-7EFEA7B49F6A}" type="slidenum">
              <a:rPr lang="en-US" smtClean="0"/>
              <a:t>‹#›</a:t>
            </a:fld>
            <a:endParaRPr lang="en-US"/>
          </a:p>
        </p:txBody>
      </p:sp>
    </p:spTree>
    <p:extLst>
      <p:ext uri="{BB962C8B-B14F-4D97-AF65-F5344CB8AC3E}">
        <p14:creationId xmlns:p14="http://schemas.microsoft.com/office/powerpoint/2010/main" val="557741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793DE-C63F-9F60-D2D4-7C3E9E922C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4297E9-05EF-144C-5754-5F1877E290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1D0083-46CA-229B-0153-4B01E16492EA}"/>
              </a:ext>
            </a:extLst>
          </p:cNvPr>
          <p:cNvSpPr>
            <a:spLocks noGrp="1"/>
          </p:cNvSpPr>
          <p:nvPr>
            <p:ph type="dt" sz="half" idx="10"/>
          </p:nvPr>
        </p:nvSpPr>
        <p:spPr/>
        <p:txBody>
          <a:bodyPr/>
          <a:lstStyle/>
          <a:p>
            <a:fld id="{273B85DE-D40C-4630-A720-C37A84A1322A}" type="datetimeFigureOut">
              <a:rPr lang="en-US" smtClean="0"/>
              <a:t>11/28/2023</a:t>
            </a:fld>
            <a:endParaRPr lang="en-US"/>
          </a:p>
        </p:txBody>
      </p:sp>
      <p:sp>
        <p:nvSpPr>
          <p:cNvPr id="5" name="Footer Placeholder 4">
            <a:extLst>
              <a:ext uri="{FF2B5EF4-FFF2-40B4-BE49-F238E27FC236}">
                <a16:creationId xmlns:a16="http://schemas.microsoft.com/office/drawing/2014/main" id="{6CB70CC9-951E-611E-BDC2-48B22DB571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2030E3-A0A2-9AB0-7CAA-0840875F6603}"/>
              </a:ext>
            </a:extLst>
          </p:cNvPr>
          <p:cNvSpPr>
            <a:spLocks noGrp="1"/>
          </p:cNvSpPr>
          <p:nvPr>
            <p:ph type="sldNum" sz="quarter" idx="12"/>
          </p:nvPr>
        </p:nvSpPr>
        <p:spPr/>
        <p:txBody>
          <a:bodyPr/>
          <a:lstStyle/>
          <a:p>
            <a:fld id="{0382F775-FD14-485F-90F8-7EFEA7B49F6A}" type="slidenum">
              <a:rPr lang="en-US" smtClean="0"/>
              <a:t>‹#›</a:t>
            </a:fld>
            <a:endParaRPr lang="en-US"/>
          </a:p>
        </p:txBody>
      </p:sp>
    </p:spTree>
    <p:extLst>
      <p:ext uri="{BB962C8B-B14F-4D97-AF65-F5344CB8AC3E}">
        <p14:creationId xmlns:p14="http://schemas.microsoft.com/office/powerpoint/2010/main" val="3264093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7669A-ACF7-D281-8DF9-6C71FA2B4B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E21614-F635-7D46-5D50-1F7ED3A574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71661E-3B91-13E4-B95E-0B8AFE2B89D2}"/>
              </a:ext>
            </a:extLst>
          </p:cNvPr>
          <p:cNvSpPr>
            <a:spLocks noGrp="1"/>
          </p:cNvSpPr>
          <p:nvPr>
            <p:ph type="dt" sz="half" idx="10"/>
          </p:nvPr>
        </p:nvSpPr>
        <p:spPr/>
        <p:txBody>
          <a:bodyPr/>
          <a:lstStyle/>
          <a:p>
            <a:fld id="{273B85DE-D40C-4630-A720-C37A84A1322A}" type="datetimeFigureOut">
              <a:rPr lang="en-US" smtClean="0"/>
              <a:t>11/28/2023</a:t>
            </a:fld>
            <a:endParaRPr lang="en-US"/>
          </a:p>
        </p:txBody>
      </p:sp>
      <p:sp>
        <p:nvSpPr>
          <p:cNvPr id="5" name="Footer Placeholder 4">
            <a:extLst>
              <a:ext uri="{FF2B5EF4-FFF2-40B4-BE49-F238E27FC236}">
                <a16:creationId xmlns:a16="http://schemas.microsoft.com/office/drawing/2014/main" id="{107EBB40-300B-0502-B08A-E8A37FB96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C81542-8E09-054A-F479-5D0513CABBBA}"/>
              </a:ext>
            </a:extLst>
          </p:cNvPr>
          <p:cNvSpPr>
            <a:spLocks noGrp="1"/>
          </p:cNvSpPr>
          <p:nvPr>
            <p:ph type="sldNum" sz="quarter" idx="12"/>
          </p:nvPr>
        </p:nvSpPr>
        <p:spPr/>
        <p:txBody>
          <a:bodyPr/>
          <a:lstStyle/>
          <a:p>
            <a:fld id="{0382F775-FD14-485F-90F8-7EFEA7B49F6A}" type="slidenum">
              <a:rPr lang="en-US" smtClean="0"/>
              <a:t>‹#›</a:t>
            </a:fld>
            <a:endParaRPr lang="en-US"/>
          </a:p>
        </p:txBody>
      </p:sp>
    </p:spTree>
    <p:extLst>
      <p:ext uri="{BB962C8B-B14F-4D97-AF65-F5344CB8AC3E}">
        <p14:creationId xmlns:p14="http://schemas.microsoft.com/office/powerpoint/2010/main" val="921360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A5F63-642E-3191-C87E-F9EC2A319F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49DD77-5759-7147-4A6C-3D24C6138B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0D03AF-75C9-C9A1-9BF2-736CDB88EA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862803-F982-339E-67E7-DAEFA20756F1}"/>
              </a:ext>
            </a:extLst>
          </p:cNvPr>
          <p:cNvSpPr>
            <a:spLocks noGrp="1"/>
          </p:cNvSpPr>
          <p:nvPr>
            <p:ph type="dt" sz="half" idx="10"/>
          </p:nvPr>
        </p:nvSpPr>
        <p:spPr/>
        <p:txBody>
          <a:bodyPr/>
          <a:lstStyle/>
          <a:p>
            <a:fld id="{273B85DE-D40C-4630-A720-C37A84A1322A}" type="datetimeFigureOut">
              <a:rPr lang="en-US" smtClean="0"/>
              <a:t>11/28/2023</a:t>
            </a:fld>
            <a:endParaRPr lang="en-US"/>
          </a:p>
        </p:txBody>
      </p:sp>
      <p:sp>
        <p:nvSpPr>
          <p:cNvPr id="6" name="Footer Placeholder 5">
            <a:extLst>
              <a:ext uri="{FF2B5EF4-FFF2-40B4-BE49-F238E27FC236}">
                <a16:creationId xmlns:a16="http://schemas.microsoft.com/office/drawing/2014/main" id="{8710C46A-D84F-2176-BAF9-22AFD81770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8E9D74-8FDC-A6B8-EFF0-D4B1B9A14477}"/>
              </a:ext>
            </a:extLst>
          </p:cNvPr>
          <p:cNvSpPr>
            <a:spLocks noGrp="1"/>
          </p:cNvSpPr>
          <p:nvPr>
            <p:ph type="sldNum" sz="quarter" idx="12"/>
          </p:nvPr>
        </p:nvSpPr>
        <p:spPr/>
        <p:txBody>
          <a:bodyPr/>
          <a:lstStyle/>
          <a:p>
            <a:fld id="{0382F775-FD14-485F-90F8-7EFEA7B49F6A}" type="slidenum">
              <a:rPr lang="en-US" smtClean="0"/>
              <a:t>‹#›</a:t>
            </a:fld>
            <a:endParaRPr lang="en-US"/>
          </a:p>
        </p:txBody>
      </p:sp>
    </p:spTree>
    <p:extLst>
      <p:ext uri="{BB962C8B-B14F-4D97-AF65-F5344CB8AC3E}">
        <p14:creationId xmlns:p14="http://schemas.microsoft.com/office/powerpoint/2010/main" val="4128074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894D4-3D2C-68C2-9820-D95A9B13C5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2287C4-F850-D717-76BF-19A4769AA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592A00-0513-00DB-BACD-A2EF45B2E3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9629FA-A647-C775-5F93-4A2959C0FE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0D0F3F-2852-883C-4714-A00867544A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95BBA2-C885-3E51-19F2-AA88D94CC776}"/>
              </a:ext>
            </a:extLst>
          </p:cNvPr>
          <p:cNvSpPr>
            <a:spLocks noGrp="1"/>
          </p:cNvSpPr>
          <p:nvPr>
            <p:ph type="dt" sz="half" idx="10"/>
          </p:nvPr>
        </p:nvSpPr>
        <p:spPr/>
        <p:txBody>
          <a:bodyPr/>
          <a:lstStyle/>
          <a:p>
            <a:fld id="{273B85DE-D40C-4630-A720-C37A84A1322A}" type="datetimeFigureOut">
              <a:rPr lang="en-US" smtClean="0"/>
              <a:t>11/28/2023</a:t>
            </a:fld>
            <a:endParaRPr lang="en-US"/>
          </a:p>
        </p:txBody>
      </p:sp>
      <p:sp>
        <p:nvSpPr>
          <p:cNvPr id="8" name="Footer Placeholder 7">
            <a:extLst>
              <a:ext uri="{FF2B5EF4-FFF2-40B4-BE49-F238E27FC236}">
                <a16:creationId xmlns:a16="http://schemas.microsoft.com/office/drawing/2014/main" id="{8E4454A7-00D7-346B-83CD-38DDF29FD6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F9F145-5C1B-EE77-3FED-C64A347A19A0}"/>
              </a:ext>
            </a:extLst>
          </p:cNvPr>
          <p:cNvSpPr>
            <a:spLocks noGrp="1"/>
          </p:cNvSpPr>
          <p:nvPr>
            <p:ph type="sldNum" sz="quarter" idx="12"/>
          </p:nvPr>
        </p:nvSpPr>
        <p:spPr/>
        <p:txBody>
          <a:bodyPr/>
          <a:lstStyle/>
          <a:p>
            <a:fld id="{0382F775-FD14-485F-90F8-7EFEA7B49F6A}" type="slidenum">
              <a:rPr lang="en-US" smtClean="0"/>
              <a:t>‹#›</a:t>
            </a:fld>
            <a:endParaRPr lang="en-US"/>
          </a:p>
        </p:txBody>
      </p:sp>
    </p:spTree>
    <p:extLst>
      <p:ext uri="{BB962C8B-B14F-4D97-AF65-F5344CB8AC3E}">
        <p14:creationId xmlns:p14="http://schemas.microsoft.com/office/powerpoint/2010/main" val="2853793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4159D-F2C5-FF0A-2160-8F5807231F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6D9A79-3F29-8392-C988-2DA74E797F64}"/>
              </a:ext>
            </a:extLst>
          </p:cNvPr>
          <p:cNvSpPr>
            <a:spLocks noGrp="1"/>
          </p:cNvSpPr>
          <p:nvPr>
            <p:ph type="dt" sz="half" idx="10"/>
          </p:nvPr>
        </p:nvSpPr>
        <p:spPr/>
        <p:txBody>
          <a:bodyPr/>
          <a:lstStyle/>
          <a:p>
            <a:fld id="{273B85DE-D40C-4630-A720-C37A84A1322A}" type="datetimeFigureOut">
              <a:rPr lang="en-US" smtClean="0"/>
              <a:t>11/28/2023</a:t>
            </a:fld>
            <a:endParaRPr lang="en-US"/>
          </a:p>
        </p:txBody>
      </p:sp>
      <p:sp>
        <p:nvSpPr>
          <p:cNvPr id="4" name="Footer Placeholder 3">
            <a:extLst>
              <a:ext uri="{FF2B5EF4-FFF2-40B4-BE49-F238E27FC236}">
                <a16:creationId xmlns:a16="http://schemas.microsoft.com/office/drawing/2014/main" id="{BCC3FABB-E3A8-A2DC-050D-39CEF5A58B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935C43-CA05-D7D2-E745-1135776A236D}"/>
              </a:ext>
            </a:extLst>
          </p:cNvPr>
          <p:cNvSpPr>
            <a:spLocks noGrp="1"/>
          </p:cNvSpPr>
          <p:nvPr>
            <p:ph type="sldNum" sz="quarter" idx="12"/>
          </p:nvPr>
        </p:nvSpPr>
        <p:spPr/>
        <p:txBody>
          <a:bodyPr/>
          <a:lstStyle/>
          <a:p>
            <a:fld id="{0382F775-FD14-485F-90F8-7EFEA7B49F6A}" type="slidenum">
              <a:rPr lang="en-US" smtClean="0"/>
              <a:t>‹#›</a:t>
            </a:fld>
            <a:endParaRPr lang="en-US"/>
          </a:p>
        </p:txBody>
      </p:sp>
    </p:spTree>
    <p:extLst>
      <p:ext uri="{BB962C8B-B14F-4D97-AF65-F5344CB8AC3E}">
        <p14:creationId xmlns:p14="http://schemas.microsoft.com/office/powerpoint/2010/main" val="1888002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2DAAB9-F236-5B93-9BA3-84EBA25D2B18}"/>
              </a:ext>
            </a:extLst>
          </p:cNvPr>
          <p:cNvSpPr>
            <a:spLocks noGrp="1"/>
          </p:cNvSpPr>
          <p:nvPr>
            <p:ph type="dt" sz="half" idx="10"/>
          </p:nvPr>
        </p:nvSpPr>
        <p:spPr/>
        <p:txBody>
          <a:bodyPr/>
          <a:lstStyle/>
          <a:p>
            <a:fld id="{273B85DE-D40C-4630-A720-C37A84A1322A}" type="datetimeFigureOut">
              <a:rPr lang="en-US" smtClean="0"/>
              <a:t>11/28/2023</a:t>
            </a:fld>
            <a:endParaRPr lang="en-US"/>
          </a:p>
        </p:txBody>
      </p:sp>
      <p:sp>
        <p:nvSpPr>
          <p:cNvPr id="3" name="Footer Placeholder 2">
            <a:extLst>
              <a:ext uri="{FF2B5EF4-FFF2-40B4-BE49-F238E27FC236}">
                <a16:creationId xmlns:a16="http://schemas.microsoft.com/office/drawing/2014/main" id="{A992EFD3-0863-6159-0C4B-9A90E54BF3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8E4628-7E6C-6454-0B92-616F61759EB7}"/>
              </a:ext>
            </a:extLst>
          </p:cNvPr>
          <p:cNvSpPr>
            <a:spLocks noGrp="1"/>
          </p:cNvSpPr>
          <p:nvPr>
            <p:ph type="sldNum" sz="quarter" idx="12"/>
          </p:nvPr>
        </p:nvSpPr>
        <p:spPr/>
        <p:txBody>
          <a:bodyPr/>
          <a:lstStyle/>
          <a:p>
            <a:fld id="{0382F775-FD14-485F-90F8-7EFEA7B49F6A}" type="slidenum">
              <a:rPr lang="en-US" smtClean="0"/>
              <a:t>‹#›</a:t>
            </a:fld>
            <a:endParaRPr lang="en-US"/>
          </a:p>
        </p:txBody>
      </p:sp>
    </p:spTree>
    <p:extLst>
      <p:ext uri="{BB962C8B-B14F-4D97-AF65-F5344CB8AC3E}">
        <p14:creationId xmlns:p14="http://schemas.microsoft.com/office/powerpoint/2010/main" val="1153998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4CF27-05FA-EBD1-E5E0-92CD2EE29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B4DDD4-1011-34BE-5BDA-062A87CB37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7A1E79-5963-6DA7-D359-6FEAB845AE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0B6CDE-1177-F378-291B-A7BC4135113C}"/>
              </a:ext>
            </a:extLst>
          </p:cNvPr>
          <p:cNvSpPr>
            <a:spLocks noGrp="1"/>
          </p:cNvSpPr>
          <p:nvPr>
            <p:ph type="dt" sz="half" idx="10"/>
          </p:nvPr>
        </p:nvSpPr>
        <p:spPr/>
        <p:txBody>
          <a:bodyPr/>
          <a:lstStyle/>
          <a:p>
            <a:fld id="{273B85DE-D40C-4630-A720-C37A84A1322A}" type="datetimeFigureOut">
              <a:rPr lang="en-US" smtClean="0"/>
              <a:t>11/28/2023</a:t>
            </a:fld>
            <a:endParaRPr lang="en-US"/>
          </a:p>
        </p:txBody>
      </p:sp>
      <p:sp>
        <p:nvSpPr>
          <p:cNvPr id="6" name="Footer Placeholder 5">
            <a:extLst>
              <a:ext uri="{FF2B5EF4-FFF2-40B4-BE49-F238E27FC236}">
                <a16:creationId xmlns:a16="http://schemas.microsoft.com/office/drawing/2014/main" id="{6A69B5E6-AE7B-ED1A-B32C-FF016D8A4D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E3C286-8FCE-A453-EA06-4B97EC45616E}"/>
              </a:ext>
            </a:extLst>
          </p:cNvPr>
          <p:cNvSpPr>
            <a:spLocks noGrp="1"/>
          </p:cNvSpPr>
          <p:nvPr>
            <p:ph type="sldNum" sz="quarter" idx="12"/>
          </p:nvPr>
        </p:nvSpPr>
        <p:spPr/>
        <p:txBody>
          <a:bodyPr/>
          <a:lstStyle/>
          <a:p>
            <a:fld id="{0382F775-FD14-485F-90F8-7EFEA7B49F6A}" type="slidenum">
              <a:rPr lang="en-US" smtClean="0"/>
              <a:t>‹#›</a:t>
            </a:fld>
            <a:endParaRPr lang="en-US"/>
          </a:p>
        </p:txBody>
      </p:sp>
    </p:spTree>
    <p:extLst>
      <p:ext uri="{BB962C8B-B14F-4D97-AF65-F5344CB8AC3E}">
        <p14:creationId xmlns:p14="http://schemas.microsoft.com/office/powerpoint/2010/main" val="1046923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71D5B-0C58-1829-7670-2A65791A19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3F83EB-89D5-4A61-92C7-51886D065B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A91E84-13C3-FFA4-0280-5B5069DB70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8AC66-6D50-0C7B-B805-C254AC3C5A44}"/>
              </a:ext>
            </a:extLst>
          </p:cNvPr>
          <p:cNvSpPr>
            <a:spLocks noGrp="1"/>
          </p:cNvSpPr>
          <p:nvPr>
            <p:ph type="dt" sz="half" idx="10"/>
          </p:nvPr>
        </p:nvSpPr>
        <p:spPr/>
        <p:txBody>
          <a:bodyPr/>
          <a:lstStyle/>
          <a:p>
            <a:fld id="{273B85DE-D40C-4630-A720-C37A84A1322A}" type="datetimeFigureOut">
              <a:rPr lang="en-US" smtClean="0"/>
              <a:t>11/28/2023</a:t>
            </a:fld>
            <a:endParaRPr lang="en-US"/>
          </a:p>
        </p:txBody>
      </p:sp>
      <p:sp>
        <p:nvSpPr>
          <p:cNvPr id="6" name="Footer Placeholder 5">
            <a:extLst>
              <a:ext uri="{FF2B5EF4-FFF2-40B4-BE49-F238E27FC236}">
                <a16:creationId xmlns:a16="http://schemas.microsoft.com/office/drawing/2014/main" id="{7EFDF86C-3449-D079-48EA-CAEFDB1667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ECB1FF-D68A-94D9-083B-5F0D073676D1}"/>
              </a:ext>
            </a:extLst>
          </p:cNvPr>
          <p:cNvSpPr>
            <a:spLocks noGrp="1"/>
          </p:cNvSpPr>
          <p:nvPr>
            <p:ph type="sldNum" sz="quarter" idx="12"/>
          </p:nvPr>
        </p:nvSpPr>
        <p:spPr/>
        <p:txBody>
          <a:bodyPr/>
          <a:lstStyle/>
          <a:p>
            <a:fld id="{0382F775-FD14-485F-90F8-7EFEA7B49F6A}" type="slidenum">
              <a:rPr lang="en-US" smtClean="0"/>
              <a:t>‹#›</a:t>
            </a:fld>
            <a:endParaRPr lang="en-US"/>
          </a:p>
        </p:txBody>
      </p:sp>
    </p:spTree>
    <p:extLst>
      <p:ext uri="{BB962C8B-B14F-4D97-AF65-F5344CB8AC3E}">
        <p14:creationId xmlns:p14="http://schemas.microsoft.com/office/powerpoint/2010/main" val="3131060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68014B-5C04-8C13-AA01-9B595A8164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BB2057-0A28-47BC-5716-541E255884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76F21C-EB93-CCB9-3C5D-5AE389C08F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3B85DE-D40C-4630-A720-C37A84A1322A}" type="datetimeFigureOut">
              <a:rPr lang="en-US" smtClean="0"/>
              <a:t>11/28/2023</a:t>
            </a:fld>
            <a:endParaRPr lang="en-US"/>
          </a:p>
        </p:txBody>
      </p:sp>
      <p:sp>
        <p:nvSpPr>
          <p:cNvPr id="5" name="Footer Placeholder 4">
            <a:extLst>
              <a:ext uri="{FF2B5EF4-FFF2-40B4-BE49-F238E27FC236}">
                <a16:creationId xmlns:a16="http://schemas.microsoft.com/office/drawing/2014/main" id="{994D3385-B649-64BE-D2E3-BE058C0356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EA040B-B576-6D6C-BB67-A685D7473C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82F775-FD14-485F-90F8-7EFEA7B49F6A}" type="slidenum">
              <a:rPr lang="en-US" smtClean="0"/>
              <a:t>‹#›</a:t>
            </a:fld>
            <a:endParaRPr lang="en-US"/>
          </a:p>
        </p:txBody>
      </p:sp>
    </p:spTree>
    <p:extLst>
      <p:ext uri="{BB962C8B-B14F-4D97-AF65-F5344CB8AC3E}">
        <p14:creationId xmlns:p14="http://schemas.microsoft.com/office/powerpoint/2010/main" val="2204119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mailto:Shaundretta.Boykins@development.ohio.gov"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5D580A1-81AC-1E5B-ABD5-B65EEB876ADD}"/>
              </a:ext>
            </a:extLst>
          </p:cNvPr>
          <p:cNvSpPr txBox="1"/>
          <p:nvPr/>
        </p:nvSpPr>
        <p:spPr>
          <a:xfrm>
            <a:off x="1643621" y="1709978"/>
            <a:ext cx="4052221" cy="1661993"/>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Ohio Micro-Loan Program </a:t>
            </a:r>
            <a:r>
              <a:rPr lang="en-US" sz="1800" b="1" dirty="0"/>
              <a:t>–</a:t>
            </a:r>
            <a:r>
              <a:rPr lang="en-US" sz="1400" b="1" dirty="0"/>
              <a:t> </a:t>
            </a:r>
            <a:r>
              <a:rPr lang="en-US" sz="1400" dirty="0">
                <a:latin typeface="Arial" panose="020B0604020202020204" pitchFamily="34" charset="0"/>
                <a:cs typeface="Arial" panose="020B0604020202020204" pitchFamily="34" charset="0"/>
              </a:rPr>
              <a:t>Helps stimulate the growth of new (at least one-year-old businesses generating revenue and positive cash flow) and existing state-certified MBE and WBE businesses with micro-loans at 0% interest. The minimum loan is $10,000 up to a maximum of $45,000.</a:t>
            </a:r>
          </a:p>
        </p:txBody>
      </p:sp>
      <p:sp>
        <p:nvSpPr>
          <p:cNvPr id="9" name="TextBox 8">
            <a:extLst>
              <a:ext uri="{FF2B5EF4-FFF2-40B4-BE49-F238E27FC236}">
                <a16:creationId xmlns:a16="http://schemas.microsoft.com/office/drawing/2014/main" id="{BDFE7A86-A9CB-FEFA-ED4F-45CB6E6F55F2}"/>
              </a:ext>
            </a:extLst>
          </p:cNvPr>
          <p:cNvSpPr txBox="1"/>
          <p:nvPr/>
        </p:nvSpPr>
        <p:spPr>
          <a:xfrm>
            <a:off x="7241179" y="1634845"/>
            <a:ext cx="4345453" cy="2543068"/>
          </a:xfrm>
          <a:prstGeom prst="rect">
            <a:avLst/>
          </a:prstGeom>
          <a:noFill/>
        </p:spPr>
        <p:txBody>
          <a:bodyPr wrap="square">
            <a:spAutoFit/>
          </a:bodyPr>
          <a:lstStyle/>
          <a:p>
            <a:pPr marL="0" indent="0">
              <a:lnSpc>
                <a:spcPct val="120000"/>
              </a:lnSpc>
              <a:buNone/>
            </a:pPr>
            <a:r>
              <a:rPr lang="en-US" sz="1800" b="1" dirty="0">
                <a:latin typeface="Arial" panose="020B0604020202020204" pitchFamily="34" charset="0"/>
                <a:cs typeface="Arial" panose="020B0604020202020204" pitchFamily="34" charset="0"/>
              </a:rPr>
              <a:t>Women’s Business Enterprise Loan Program </a:t>
            </a:r>
            <a:r>
              <a:rPr lang="en-US" sz="1800" b="1" dirty="0"/>
              <a:t>–</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Provides loans to certified and non-certified women-owned businesses at or below market rate, at either 1.5% or 3% interest. The minimum loan is $45,000 up to a maximum of $500,000. Eligible uses of funds are business debt refinances, fixed assets, such as land, building, equipment and machinery, remodeling and renovations. </a:t>
            </a:r>
          </a:p>
        </p:txBody>
      </p:sp>
      <p:sp>
        <p:nvSpPr>
          <p:cNvPr id="11" name="TextBox 10">
            <a:extLst>
              <a:ext uri="{FF2B5EF4-FFF2-40B4-BE49-F238E27FC236}">
                <a16:creationId xmlns:a16="http://schemas.microsoft.com/office/drawing/2014/main" id="{CB63BBE4-FA55-6688-AEFB-8AB4ED7F3FBB}"/>
              </a:ext>
            </a:extLst>
          </p:cNvPr>
          <p:cNvSpPr txBox="1"/>
          <p:nvPr/>
        </p:nvSpPr>
        <p:spPr>
          <a:xfrm>
            <a:off x="1581049" y="3768082"/>
            <a:ext cx="4276725" cy="1231106"/>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Minority Direct Loan Program</a:t>
            </a:r>
            <a:r>
              <a:rPr lang="en-US" sz="18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Provides funding up to $1.5 million for eligible projects such as land, building, machinery, or equipment purchases at rates 1.5% interest for the state’s portion of the loan.</a:t>
            </a:r>
          </a:p>
        </p:txBody>
      </p:sp>
      <p:sp>
        <p:nvSpPr>
          <p:cNvPr id="13" name="TextBox 12">
            <a:extLst>
              <a:ext uri="{FF2B5EF4-FFF2-40B4-BE49-F238E27FC236}">
                <a16:creationId xmlns:a16="http://schemas.microsoft.com/office/drawing/2014/main" id="{A199A2D0-6467-3579-5DF6-FDB02A6EDBF2}"/>
              </a:ext>
            </a:extLst>
          </p:cNvPr>
          <p:cNvSpPr txBox="1"/>
          <p:nvPr/>
        </p:nvSpPr>
        <p:spPr>
          <a:xfrm>
            <a:off x="7210225" y="4126692"/>
            <a:ext cx="4276725" cy="1015663"/>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Minority Business Bonding Program </a:t>
            </a:r>
            <a:r>
              <a:rPr lang="en-US" sz="1400" dirty="0">
                <a:latin typeface="Arial" panose="020B0604020202020204" pitchFamily="34" charset="0"/>
                <a:cs typeface="Arial" panose="020B0604020202020204" pitchFamily="34" charset="0"/>
              </a:rPr>
              <a:t>Provides surety bonds up to $1 million to approved state-certified minority business enterprises (MBE’s). </a:t>
            </a:r>
            <a:endParaRPr lang="en-US" sz="1400" dirty="0"/>
          </a:p>
        </p:txBody>
      </p:sp>
      <p:sp>
        <p:nvSpPr>
          <p:cNvPr id="15" name="TextBox 14">
            <a:extLst>
              <a:ext uri="{FF2B5EF4-FFF2-40B4-BE49-F238E27FC236}">
                <a16:creationId xmlns:a16="http://schemas.microsoft.com/office/drawing/2014/main" id="{60D010C4-3876-0A53-7ECB-778BF24CAEEA}"/>
              </a:ext>
            </a:extLst>
          </p:cNvPr>
          <p:cNvSpPr txBox="1"/>
          <p:nvPr/>
        </p:nvSpPr>
        <p:spPr>
          <a:xfrm>
            <a:off x="1559650" y="5203912"/>
            <a:ext cx="4095751" cy="1015663"/>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Collateral Enhancement Program</a:t>
            </a:r>
            <a:br>
              <a:rPr lang="en-US" sz="1800" b="1"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Provides lending institutions with cash collateral deposits to use as additional collateral support for loans made to eligible small businesses. </a:t>
            </a:r>
          </a:p>
        </p:txBody>
      </p:sp>
      <p:sp>
        <p:nvSpPr>
          <p:cNvPr id="17" name="TextBox 16">
            <a:extLst>
              <a:ext uri="{FF2B5EF4-FFF2-40B4-BE49-F238E27FC236}">
                <a16:creationId xmlns:a16="http://schemas.microsoft.com/office/drawing/2014/main" id="{6722E3E9-5D6B-AF69-A67A-2C97BC81667E}"/>
              </a:ext>
            </a:extLst>
          </p:cNvPr>
          <p:cNvSpPr txBox="1"/>
          <p:nvPr/>
        </p:nvSpPr>
        <p:spPr>
          <a:xfrm>
            <a:off x="7208372" y="5142355"/>
            <a:ext cx="4419600" cy="1446550"/>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Ohio Capital Access Program</a:t>
            </a:r>
            <a:br>
              <a:rPr lang="en-US" sz="18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Provides lending institutions with cash deposits to secure bank loans of up to $350,000 for land, building, machinery, or equipment, or it can also support working capital needs, such as inventory or payroll, up to $250,000. </a:t>
            </a:r>
          </a:p>
        </p:txBody>
      </p:sp>
      <p:pic>
        <p:nvPicPr>
          <p:cNvPr id="18" name="Picture 17" descr="Two people looking at a tablet&#10;&#10;Description automatically generated">
            <a:extLst>
              <a:ext uri="{FF2B5EF4-FFF2-40B4-BE49-F238E27FC236}">
                <a16:creationId xmlns:a16="http://schemas.microsoft.com/office/drawing/2014/main" id="{6F36D998-C766-1E91-9F13-7C603D74C0D3}"/>
              </a:ext>
            </a:extLst>
          </p:cNvPr>
          <p:cNvPicPr>
            <a:picLocks/>
          </p:cNvPicPr>
          <p:nvPr/>
        </p:nvPicPr>
        <p:blipFill rotWithShape="1">
          <a:blip r:embed="rId2">
            <a:extLst>
              <a:ext uri="{28A0092B-C50C-407E-A947-70E740481C1C}">
                <a14:useLocalDpi xmlns:a14="http://schemas.microsoft.com/office/drawing/2010/main" val="0"/>
              </a:ext>
            </a:extLst>
          </a:blip>
          <a:srcRect l="37938" t="2073" r="9779" b="4471"/>
          <a:stretch/>
        </p:blipFill>
        <p:spPr>
          <a:xfrm>
            <a:off x="167490" y="5203912"/>
            <a:ext cx="1323439" cy="1323439"/>
          </a:xfrm>
          <a:prstGeom prst="ellipse">
            <a:avLst/>
          </a:prstGeom>
        </p:spPr>
      </p:pic>
      <p:pic>
        <p:nvPicPr>
          <p:cNvPr id="19" name="Picture 18">
            <a:extLst>
              <a:ext uri="{FF2B5EF4-FFF2-40B4-BE49-F238E27FC236}">
                <a16:creationId xmlns:a16="http://schemas.microsoft.com/office/drawing/2014/main" id="{9DFD9C39-EF8C-DFCE-DED3-A901E807D331}"/>
              </a:ext>
            </a:extLst>
          </p:cNvPr>
          <p:cNvPicPr>
            <a:picLocks/>
          </p:cNvPicPr>
          <p:nvPr/>
        </p:nvPicPr>
        <p:blipFill>
          <a:blip r:embed="rId3">
            <a:extLst>
              <a:ext uri="{28A0092B-C50C-407E-A947-70E740481C1C}">
                <a14:useLocalDpi xmlns:a14="http://schemas.microsoft.com/office/drawing/2010/main" val="0"/>
              </a:ext>
            </a:extLst>
          </a:blip>
          <a:srcRect l="16625" r="16625"/>
          <a:stretch/>
        </p:blipFill>
        <p:spPr>
          <a:xfrm>
            <a:off x="5770167" y="5267310"/>
            <a:ext cx="1323439" cy="1323439"/>
          </a:xfrm>
          <a:prstGeom prst="ellipse">
            <a:avLst/>
          </a:prstGeom>
        </p:spPr>
      </p:pic>
      <p:pic>
        <p:nvPicPr>
          <p:cNvPr id="20" name="Picture 19">
            <a:extLst>
              <a:ext uri="{FF2B5EF4-FFF2-40B4-BE49-F238E27FC236}">
                <a16:creationId xmlns:a16="http://schemas.microsoft.com/office/drawing/2014/main" id="{D4AC57F3-044F-3E8C-0767-E3003703AFBE}"/>
              </a:ext>
            </a:extLst>
          </p:cNvPr>
          <p:cNvPicPr>
            <a:picLocks/>
          </p:cNvPicPr>
          <p:nvPr/>
        </p:nvPicPr>
        <p:blipFill>
          <a:blip r:embed="rId4">
            <a:extLst>
              <a:ext uri="{28A0092B-C50C-407E-A947-70E740481C1C}">
                <a14:useLocalDpi xmlns:a14="http://schemas.microsoft.com/office/drawing/2010/main" val="0"/>
              </a:ext>
            </a:extLst>
          </a:blip>
          <a:srcRect l="27569" r="27569"/>
          <a:stretch/>
        </p:blipFill>
        <p:spPr>
          <a:xfrm>
            <a:off x="167489" y="3586997"/>
            <a:ext cx="1323439" cy="1323439"/>
          </a:xfrm>
          <a:prstGeom prst="ellipse">
            <a:avLst/>
          </a:prstGeom>
        </p:spPr>
      </p:pic>
      <p:pic>
        <p:nvPicPr>
          <p:cNvPr id="21" name="Picture 20">
            <a:extLst>
              <a:ext uri="{FF2B5EF4-FFF2-40B4-BE49-F238E27FC236}">
                <a16:creationId xmlns:a16="http://schemas.microsoft.com/office/drawing/2014/main" id="{4D01D2B8-2CA3-8C64-031C-6008734739F3}"/>
              </a:ext>
            </a:extLst>
          </p:cNvPr>
          <p:cNvPicPr>
            <a:picLocks/>
          </p:cNvPicPr>
          <p:nvPr/>
        </p:nvPicPr>
        <p:blipFill>
          <a:blip r:embed="rId5">
            <a:extLst>
              <a:ext uri="{28A0092B-C50C-407E-A947-70E740481C1C}">
                <a14:useLocalDpi xmlns:a14="http://schemas.microsoft.com/office/drawing/2010/main" val="0"/>
              </a:ext>
            </a:extLst>
          </a:blip>
          <a:srcRect l="16667" r="16667"/>
          <a:stretch/>
        </p:blipFill>
        <p:spPr>
          <a:xfrm>
            <a:off x="5770167" y="3630934"/>
            <a:ext cx="1323439" cy="1323439"/>
          </a:xfrm>
          <a:prstGeom prst="ellipse">
            <a:avLst/>
          </a:prstGeom>
        </p:spPr>
      </p:pic>
      <p:pic>
        <p:nvPicPr>
          <p:cNvPr id="22" name="Picture 21">
            <a:extLst>
              <a:ext uri="{FF2B5EF4-FFF2-40B4-BE49-F238E27FC236}">
                <a16:creationId xmlns:a16="http://schemas.microsoft.com/office/drawing/2014/main" id="{9D00BFBF-72FE-96BE-BA7E-07E0FF63B6E8}"/>
              </a:ext>
            </a:extLst>
          </p:cNvPr>
          <p:cNvPicPr>
            <a:picLocks/>
          </p:cNvPicPr>
          <p:nvPr/>
        </p:nvPicPr>
        <p:blipFill>
          <a:blip r:embed="rId6">
            <a:extLst>
              <a:ext uri="{28A0092B-C50C-407E-A947-70E740481C1C}">
                <a14:useLocalDpi xmlns:a14="http://schemas.microsoft.com/office/drawing/2010/main" val="0"/>
              </a:ext>
            </a:extLst>
          </a:blip>
          <a:srcRect l="16667" r="16667"/>
          <a:stretch/>
        </p:blipFill>
        <p:spPr>
          <a:xfrm>
            <a:off x="5769629" y="1793151"/>
            <a:ext cx="1323977" cy="1380658"/>
          </a:xfrm>
          <a:prstGeom prst="ellipse">
            <a:avLst/>
          </a:prstGeom>
        </p:spPr>
      </p:pic>
      <p:pic>
        <p:nvPicPr>
          <p:cNvPr id="23" name="Picture 22">
            <a:extLst>
              <a:ext uri="{FF2B5EF4-FFF2-40B4-BE49-F238E27FC236}">
                <a16:creationId xmlns:a16="http://schemas.microsoft.com/office/drawing/2014/main" id="{DC99F69A-8A22-4DBF-E8B1-B47CEC4C6A19}"/>
              </a:ext>
            </a:extLst>
          </p:cNvPr>
          <p:cNvPicPr>
            <a:picLocks noChangeAspect="1"/>
          </p:cNvPicPr>
          <p:nvPr/>
        </p:nvPicPr>
        <p:blipFill rotWithShape="1">
          <a:blip r:embed="rId7"/>
          <a:srcRect l="33475"/>
          <a:stretch/>
        </p:blipFill>
        <p:spPr>
          <a:xfrm>
            <a:off x="185602" y="1793151"/>
            <a:ext cx="1384233" cy="1477329"/>
          </a:xfrm>
          <a:prstGeom prst="ellipse">
            <a:avLst/>
          </a:prstGeom>
        </p:spPr>
      </p:pic>
      <p:sp>
        <p:nvSpPr>
          <p:cNvPr id="27" name="TextBox 26">
            <a:extLst>
              <a:ext uri="{FF2B5EF4-FFF2-40B4-BE49-F238E27FC236}">
                <a16:creationId xmlns:a16="http://schemas.microsoft.com/office/drawing/2014/main" id="{98DD2E8C-CFD8-3667-25FB-F8C0E2E24B33}"/>
              </a:ext>
            </a:extLst>
          </p:cNvPr>
          <p:cNvSpPr txBox="1"/>
          <p:nvPr/>
        </p:nvSpPr>
        <p:spPr>
          <a:xfrm>
            <a:off x="829208" y="645637"/>
            <a:ext cx="10334419" cy="830997"/>
          </a:xfrm>
          <a:prstGeom prst="rect">
            <a:avLst/>
          </a:prstGeom>
          <a:noFill/>
        </p:spPr>
        <p:txBody>
          <a:bodyPr wrap="square">
            <a:spAutoFit/>
          </a:bodyPr>
          <a:lstStyle/>
          <a:p>
            <a:pPr marL="0" indent="0" algn="ctr">
              <a:buNone/>
            </a:pPr>
            <a:r>
              <a:rPr lang="en-US" sz="1600" dirty="0">
                <a:latin typeface="Arial" panose="020B0604020202020204" pitchFamily="34" charset="0"/>
                <a:cs typeface="Arial" panose="020B0604020202020204" pitchFamily="34" charset="0"/>
              </a:rPr>
              <a:t>A frequent obstacle to minority and small business expansion and growth is the lack of capital. The Minority Business Development Division administers loan and bond programs that promote the growth and establishment of minority and small businesses in Ohio. </a:t>
            </a:r>
          </a:p>
        </p:txBody>
      </p:sp>
      <p:pic>
        <p:nvPicPr>
          <p:cNvPr id="1026" name="Picture 2" descr="Development | Ohio.gov">
            <a:extLst>
              <a:ext uri="{FF2B5EF4-FFF2-40B4-BE49-F238E27FC236}">
                <a16:creationId xmlns:a16="http://schemas.microsoft.com/office/drawing/2014/main" id="{53C7897A-BC46-45B7-790C-D804C4C523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59086" y="6346017"/>
            <a:ext cx="1683652" cy="48577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CA1B6C38-5C4D-1FC5-99E4-DF29ED35BA97}"/>
              </a:ext>
            </a:extLst>
          </p:cNvPr>
          <p:cNvSpPr txBox="1"/>
          <p:nvPr/>
        </p:nvSpPr>
        <p:spPr>
          <a:xfrm>
            <a:off x="97929" y="219072"/>
            <a:ext cx="12138810" cy="400110"/>
          </a:xfrm>
          <a:prstGeom prst="rect">
            <a:avLst/>
          </a:prstGeom>
          <a:noFill/>
        </p:spPr>
        <p:txBody>
          <a:bodyPr wrap="square" rtlCol="0">
            <a:spAutoFit/>
          </a:bodyPr>
          <a:lstStyle/>
          <a:p>
            <a:r>
              <a:rPr lang="en-US" sz="2000" dirty="0">
                <a:latin typeface="Arial Black" panose="020B0A04020102020204" pitchFamily="34" charset="0"/>
              </a:rPr>
              <a:t>State of Ohio Minority Business Development Division Financial Assistance Programs</a:t>
            </a:r>
          </a:p>
        </p:txBody>
      </p:sp>
    </p:spTree>
    <p:extLst>
      <p:ext uri="{BB962C8B-B14F-4D97-AF65-F5344CB8AC3E}">
        <p14:creationId xmlns:p14="http://schemas.microsoft.com/office/powerpoint/2010/main" val="1785149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9202E6-C53B-F021-FE24-C4DE7932915C}"/>
              </a:ext>
            </a:extLst>
          </p:cNvPr>
          <p:cNvSpPr>
            <a:spLocks noGrp="1"/>
          </p:cNvSpPr>
          <p:nvPr>
            <p:ph type="title"/>
          </p:nvPr>
        </p:nvSpPr>
        <p:spPr>
          <a:xfrm>
            <a:off x="0" y="586855"/>
            <a:ext cx="4037826" cy="3387497"/>
          </a:xfrm>
        </p:spPr>
        <p:txBody>
          <a:bodyPr anchor="b">
            <a:normAutofit/>
          </a:bodyPr>
          <a:lstStyle/>
          <a:p>
            <a:r>
              <a:rPr lang="en-US" sz="2800" dirty="0">
                <a:solidFill>
                  <a:srgbClr val="FFFFFF"/>
                </a:solidFill>
                <a:latin typeface="Arial" panose="020B0604020202020204" pitchFamily="34" charset="0"/>
                <a:cs typeface="Arial" panose="020B0604020202020204" pitchFamily="34" charset="0"/>
              </a:rPr>
              <a:t>Newest Financial Program </a:t>
            </a:r>
            <a:br>
              <a:rPr lang="en-US" sz="2800" b="1" dirty="0">
                <a:solidFill>
                  <a:srgbClr val="FFFFFF"/>
                </a:solidFill>
                <a:latin typeface="Arial" panose="020B0604020202020204" pitchFamily="34" charset="0"/>
                <a:cs typeface="Arial" panose="020B0604020202020204" pitchFamily="34" charset="0"/>
              </a:rPr>
            </a:br>
            <a:r>
              <a:rPr lang="en-US" sz="2800" b="1" dirty="0">
                <a:solidFill>
                  <a:srgbClr val="FFFFFF"/>
                </a:solidFill>
                <a:latin typeface="Arial" panose="020B0604020202020204" pitchFamily="34" charset="0"/>
                <a:cs typeface="Arial" panose="020B0604020202020204" pitchFamily="34" charset="0"/>
              </a:rPr>
              <a:t>CDFI LPP</a:t>
            </a:r>
            <a:br>
              <a:rPr lang="en-US" sz="2800" dirty="0">
                <a:solidFill>
                  <a:srgbClr val="FFFFFF"/>
                </a:solidFill>
                <a:latin typeface="Arial" panose="020B0604020202020204" pitchFamily="34" charset="0"/>
                <a:cs typeface="Arial" panose="020B0604020202020204" pitchFamily="34" charset="0"/>
              </a:rPr>
            </a:br>
            <a:r>
              <a:rPr lang="en-US" sz="2800" dirty="0">
                <a:solidFill>
                  <a:srgbClr val="FFFFFF"/>
                </a:solidFill>
                <a:latin typeface="Arial" panose="020B0604020202020204" pitchFamily="34" charset="0"/>
                <a:cs typeface="Arial" panose="020B0604020202020204" pitchFamily="34" charset="0"/>
              </a:rPr>
              <a:t>(Community Development Financial Institution Loan Participation Program)</a:t>
            </a:r>
          </a:p>
        </p:txBody>
      </p:sp>
      <p:sp>
        <p:nvSpPr>
          <p:cNvPr id="3" name="Content Placeholder 2">
            <a:extLst>
              <a:ext uri="{FF2B5EF4-FFF2-40B4-BE49-F238E27FC236}">
                <a16:creationId xmlns:a16="http://schemas.microsoft.com/office/drawing/2014/main" id="{34B93655-4233-C743-E0A8-4F18F278600C}"/>
              </a:ext>
            </a:extLst>
          </p:cNvPr>
          <p:cNvSpPr>
            <a:spLocks noGrp="1"/>
          </p:cNvSpPr>
          <p:nvPr>
            <p:ph idx="1"/>
          </p:nvPr>
        </p:nvSpPr>
        <p:spPr>
          <a:xfrm>
            <a:off x="4810259" y="649480"/>
            <a:ext cx="6555347" cy="5546047"/>
          </a:xfrm>
        </p:spPr>
        <p:txBody>
          <a:bodyPr anchor="ctr">
            <a:normAutofit/>
          </a:bodyPr>
          <a:lstStyle/>
          <a:p>
            <a:pPr marL="0" indent="0">
              <a:buNone/>
            </a:pPr>
            <a:r>
              <a:rPr lang="en-US" sz="2000" b="0" i="0" dirty="0">
                <a:effectLst/>
                <a:latin typeface="Arial" panose="020B0604020202020204" pitchFamily="34" charset="0"/>
                <a:cs typeface="Arial" panose="020B0604020202020204" pitchFamily="34" charset="0"/>
              </a:rPr>
              <a:t>The Ohio Department of Development partners with Community Development Financial Institutions (CDFIs) to offer of the Community Development Financial Institution Loan Participation Program (CDFI LPP), a loan participation program designed to provide subordinated debt to Ohio small businesses. CDFIs accept CDFI LPP applications, underwrite, close, and service these subordinated loans. CDFIs are lenders with a mission to provide fair, responsible financing to urban, rural, and other communities as well as SEDI (Socially and Economically Disadvantaged Individuals) that mainstream finance doesn’t traditionally reach.</a:t>
            </a:r>
            <a:endParaRPr lang="en-US" sz="2000" dirty="0">
              <a:latin typeface="Arial" panose="020B0604020202020204" pitchFamily="34" charset="0"/>
              <a:cs typeface="Arial" panose="020B0604020202020204" pitchFamily="34" charset="0"/>
            </a:endParaRPr>
          </a:p>
        </p:txBody>
      </p:sp>
      <p:pic>
        <p:nvPicPr>
          <p:cNvPr id="4" name="Picture 2" descr="Development | Ohio.gov">
            <a:extLst>
              <a:ext uri="{FF2B5EF4-FFF2-40B4-BE49-F238E27FC236}">
                <a16:creationId xmlns:a16="http://schemas.microsoft.com/office/drawing/2014/main" id="{3E28D400-153E-A0DA-E78E-CCE043BCC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5147" y="6195527"/>
            <a:ext cx="1683652" cy="48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819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36FD7F-7EB2-285A-E6CE-03D14C3A45B9}"/>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panose="020B0604020202020204" pitchFamily="34" charset="0"/>
                <a:cs typeface="Arial" panose="020B0604020202020204" pitchFamily="34" charset="0"/>
              </a:rPr>
              <a:t>Contact Me</a:t>
            </a: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0122203-E967-3A52-799D-DCB79C8DC453}"/>
              </a:ext>
            </a:extLst>
          </p:cNvPr>
          <p:cNvSpPr>
            <a:spLocks noGrp="1"/>
          </p:cNvSpPr>
          <p:nvPr>
            <p:ph idx="1"/>
          </p:nvPr>
        </p:nvSpPr>
        <p:spPr>
          <a:xfrm>
            <a:off x="4447308" y="591344"/>
            <a:ext cx="6906491" cy="5585619"/>
          </a:xfrm>
        </p:spPr>
        <p:txBody>
          <a:bodyPr anchor="ctr">
            <a:normAutofit/>
          </a:bodyPr>
          <a:lstStyle/>
          <a:p>
            <a:pPr marL="0" marR="0" indent="0">
              <a:spcBef>
                <a:spcPts val="0"/>
              </a:spcBef>
              <a:spcAft>
                <a:spcPts val="600"/>
              </a:spcAft>
              <a:buNone/>
            </a:pPr>
            <a:r>
              <a:rPr lang="en-US" b="1" dirty="0">
                <a:effectLst/>
                <a:latin typeface="Arial" panose="020B0604020202020204" pitchFamily="34" charset="0"/>
                <a:ea typeface="Times New Roman" panose="02020603050405020304" pitchFamily="18" charset="0"/>
              </a:rPr>
              <a:t>Shaundretta Boykins</a:t>
            </a:r>
            <a:endParaRPr lang="en-US" dirty="0">
              <a:effectLst/>
              <a:latin typeface="Calibri" panose="020F0502020204030204" pitchFamily="34" charset="0"/>
              <a:ea typeface="Calibri" panose="020F0502020204030204" pitchFamily="34" charset="0"/>
            </a:endParaRPr>
          </a:p>
          <a:p>
            <a:pPr marL="0" marR="0" indent="0">
              <a:spcBef>
                <a:spcPts val="0"/>
              </a:spcBef>
              <a:spcAft>
                <a:spcPts val="600"/>
              </a:spcAft>
              <a:buNone/>
            </a:pPr>
            <a:r>
              <a:rPr lang="en-US" b="1" dirty="0">
                <a:effectLst/>
                <a:latin typeface="Arial" panose="020B0604020202020204" pitchFamily="34" charset="0"/>
                <a:ea typeface="Times New Roman" panose="02020603050405020304" pitchFamily="18" charset="0"/>
              </a:rPr>
              <a:t>Manager of Business Development &amp; Entrepreneurship</a:t>
            </a:r>
            <a:endParaRPr lang="en-US" dirty="0">
              <a:effectLst/>
              <a:latin typeface="Calibri" panose="020F0502020204030204" pitchFamily="34" charset="0"/>
              <a:ea typeface="Calibri" panose="020F0502020204030204" pitchFamily="34" charset="0"/>
            </a:endParaRPr>
          </a:p>
          <a:p>
            <a:pPr marL="0" marR="0" indent="0">
              <a:spcBef>
                <a:spcPts val="0"/>
              </a:spcBef>
              <a:spcAft>
                <a:spcPts val="600"/>
              </a:spcAft>
              <a:buNone/>
            </a:pPr>
            <a:r>
              <a:rPr lang="en-US" b="1" dirty="0">
                <a:effectLst/>
                <a:latin typeface="Arial" panose="020B0604020202020204" pitchFamily="34" charset="0"/>
                <a:ea typeface="Times New Roman" panose="02020603050405020304" pitchFamily="18" charset="0"/>
              </a:rPr>
              <a:t>Office of the Minority Business Development Division</a:t>
            </a:r>
            <a:endParaRPr lang="en-US" dirty="0">
              <a:effectLst/>
              <a:latin typeface="Calibri" panose="020F0502020204030204" pitchFamily="34" charset="0"/>
              <a:ea typeface="Calibri" panose="020F0502020204030204" pitchFamily="34" charset="0"/>
            </a:endParaRPr>
          </a:p>
          <a:p>
            <a:pPr marL="0" marR="0" indent="0">
              <a:spcBef>
                <a:spcPts val="0"/>
              </a:spcBef>
              <a:spcAft>
                <a:spcPts val="600"/>
              </a:spcAft>
              <a:buNone/>
            </a:pPr>
            <a:r>
              <a:rPr lang="en-US" dirty="0">
                <a:effectLst/>
                <a:latin typeface="Arial" panose="020B0604020202020204" pitchFamily="34" charset="0"/>
                <a:ea typeface="Times New Roman" panose="02020603050405020304" pitchFamily="18" charset="0"/>
              </a:rPr>
              <a:t>77 South High Street</a:t>
            </a:r>
            <a:endParaRPr lang="en-US" dirty="0">
              <a:effectLst/>
              <a:latin typeface="Calibri" panose="020F0502020204030204" pitchFamily="34" charset="0"/>
              <a:ea typeface="Calibri" panose="020F0502020204030204" pitchFamily="34" charset="0"/>
            </a:endParaRPr>
          </a:p>
          <a:p>
            <a:pPr marL="0" marR="0" indent="0">
              <a:spcBef>
                <a:spcPts val="0"/>
              </a:spcBef>
              <a:spcAft>
                <a:spcPts val="600"/>
              </a:spcAft>
              <a:buNone/>
            </a:pPr>
            <a:r>
              <a:rPr lang="en-US" dirty="0">
                <a:effectLst/>
                <a:latin typeface="Arial" panose="020B0604020202020204" pitchFamily="34" charset="0"/>
                <a:ea typeface="Times New Roman" panose="02020603050405020304" pitchFamily="18" charset="0"/>
              </a:rPr>
              <a:t>Columbus, Ohio 43215</a:t>
            </a:r>
            <a:endParaRPr lang="en-US" dirty="0">
              <a:effectLst/>
              <a:latin typeface="Calibri" panose="020F0502020204030204" pitchFamily="34" charset="0"/>
              <a:ea typeface="Calibri" panose="020F0502020204030204" pitchFamily="34" charset="0"/>
            </a:endParaRPr>
          </a:p>
          <a:p>
            <a:pPr marL="0" marR="0" indent="0">
              <a:spcBef>
                <a:spcPts val="0"/>
              </a:spcBef>
              <a:spcAft>
                <a:spcPts val="600"/>
              </a:spcAft>
              <a:buNone/>
            </a:pPr>
            <a:r>
              <a:rPr lang="en-US" dirty="0">
                <a:effectLst/>
                <a:latin typeface="Arial" panose="020B0604020202020204" pitchFamily="34" charset="0"/>
                <a:ea typeface="Times New Roman" panose="02020603050405020304" pitchFamily="18" charset="0"/>
              </a:rPr>
              <a:t>614.448.6456</a:t>
            </a:r>
          </a:p>
          <a:p>
            <a:pPr marL="0" marR="0">
              <a:spcBef>
                <a:spcPts val="0"/>
              </a:spcBef>
              <a:spcAft>
                <a:spcPts val="600"/>
              </a:spcAft>
            </a:pPr>
            <a:endParaRPr lang="en-US" dirty="0">
              <a:effectLst/>
              <a:latin typeface="Calibri" panose="020F0502020204030204" pitchFamily="34" charset="0"/>
              <a:ea typeface="Calibri" panose="020F0502020204030204" pitchFamily="34" charset="0"/>
            </a:endParaRPr>
          </a:p>
          <a:p>
            <a:pPr marL="0" marR="0" indent="0">
              <a:spcBef>
                <a:spcPts val="0"/>
              </a:spcBef>
              <a:spcAft>
                <a:spcPts val="600"/>
              </a:spcAft>
              <a:buNone/>
            </a:pPr>
            <a:r>
              <a:rPr lang="en-US" sz="2400" u="sng" dirty="0">
                <a:effectLst/>
                <a:latin typeface="Arial" panose="020B0604020202020204" pitchFamily="34" charset="0"/>
                <a:ea typeface="Times New Roman" panose="02020603050405020304" pitchFamily="18" charset="0"/>
                <a:hlinkClick r:id="rId2"/>
              </a:rPr>
              <a:t>Shaundretta.Boykins@development.ohio.gov</a:t>
            </a:r>
            <a:endParaRPr lang="en-US" sz="2400" dirty="0">
              <a:effectLst/>
              <a:latin typeface="Calibri" panose="020F0502020204030204" pitchFamily="34" charset="0"/>
              <a:ea typeface="Calibri" panose="020F0502020204030204" pitchFamily="34" charset="0"/>
            </a:endParaRPr>
          </a:p>
          <a:p>
            <a:pPr marL="0" marR="0" indent="0">
              <a:spcBef>
                <a:spcPts val="0"/>
              </a:spcBef>
              <a:spcAft>
                <a:spcPts val="600"/>
              </a:spcAft>
              <a:buNone/>
            </a:pPr>
            <a:endParaRPr lang="en-US" dirty="0">
              <a:effectLst/>
              <a:latin typeface="Calibri" panose="020F0502020204030204" pitchFamily="34" charset="0"/>
              <a:ea typeface="Calibri" panose="020F0502020204030204" pitchFamily="34" charset="0"/>
            </a:endParaRPr>
          </a:p>
        </p:txBody>
      </p:sp>
      <p:pic>
        <p:nvPicPr>
          <p:cNvPr id="4" name="Picture 2" descr="Development | Ohio.gov">
            <a:extLst>
              <a:ext uri="{FF2B5EF4-FFF2-40B4-BE49-F238E27FC236}">
                <a16:creationId xmlns:a16="http://schemas.microsoft.com/office/drawing/2014/main" id="{57675069-947B-C2B6-139F-E7CB86D21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5300" y="6370320"/>
            <a:ext cx="1324362" cy="382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8988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1202</TotalTime>
  <Words>452</Words>
  <Application>Microsoft Office PowerPoint</Application>
  <PresentationFormat>Widescreen</PresentationFormat>
  <Paragraphs>19</Paragraphs>
  <Slides>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Arial</vt:lpstr>
      <vt:lpstr>Arial Black</vt:lpstr>
      <vt:lpstr>Calibri</vt:lpstr>
      <vt:lpstr>Calibri Light</vt:lpstr>
      <vt:lpstr>Office Theme</vt:lpstr>
      <vt:lpstr>PowerPoint Presentation</vt:lpstr>
      <vt:lpstr>Newest Financial Program  CDFI LPP (Community Development Financial Institution Loan Participation Program)</vt:lpstr>
      <vt:lpstr>Contact 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Boykins, Shaundretta</dc:creator>
  <cp:lastModifiedBy>Boykins, Shaundretta</cp:lastModifiedBy>
  <cp:revision>2</cp:revision>
  <dcterms:created xsi:type="dcterms:W3CDTF">2023-05-16T11:48:33Z</dcterms:created>
  <dcterms:modified xsi:type="dcterms:W3CDTF">2023-11-28T15:00:18Z</dcterms:modified>
</cp:coreProperties>
</file>